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58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33" d="100"/>
          <a:sy n="33" d="100"/>
        </p:scale>
        <p:origin x="2904" y="1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03/01/2017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8267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03/01/2017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3313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03/01/2017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0008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03/01/2017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2438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03/01/2017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2142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03/01/2017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7443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03/01/2017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403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03/01/2017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190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03/01/2017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1017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03/01/2017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3839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03/01/2017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25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9D99D-A6A4-405C-8F12-6529FAAC8679}" type="datetimeFigureOut">
              <a:rPr lang="en-CA" smtClean="0"/>
              <a:t>03/01/2017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7358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91416" y="3718679"/>
            <a:ext cx="13190292" cy="3139321"/>
            <a:chOff x="-1591416" y="3718679"/>
            <a:chExt cx="13190292" cy="3139321"/>
          </a:xfrm>
        </p:grpSpPr>
        <p:grpSp>
          <p:nvGrpSpPr>
            <p:cNvPr id="5" name="Group 4"/>
            <p:cNvGrpSpPr/>
            <p:nvPr/>
          </p:nvGrpSpPr>
          <p:grpSpPr>
            <a:xfrm>
              <a:off x="1087395" y="3718679"/>
              <a:ext cx="10511481" cy="3139321"/>
              <a:chOff x="1087395" y="3718679"/>
              <a:chExt cx="10511481" cy="3139321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087395" y="3718679"/>
                <a:ext cx="10511481" cy="31393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1091684" y="3718679"/>
                <a:ext cx="5253135" cy="3139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 smtClean="0">
                    <a:solidFill>
                      <a:schemeClr val="bg1"/>
                    </a:solidFill>
                  </a:rPr>
                  <a:t>CT ground truth with landmarks</a:t>
                </a:r>
                <a:endParaRPr lang="en-CA" sz="6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6344819" y="3718679"/>
                <a:ext cx="5253135" cy="3139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 smtClean="0">
                    <a:solidFill>
                      <a:schemeClr val="bg1"/>
                    </a:solidFill>
                  </a:rPr>
                  <a:t>Registered model with error map</a:t>
                </a:r>
                <a:endParaRPr lang="en-CA" sz="6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-1591416" y="3718679"/>
              <a:ext cx="2669480" cy="31299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395877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591417" y="-21447"/>
            <a:ext cx="15351976" cy="6957686"/>
            <a:chOff x="-1591417" y="-21447"/>
            <a:chExt cx="15351976" cy="6957686"/>
          </a:xfrm>
        </p:grpSpPr>
        <p:grpSp>
          <p:nvGrpSpPr>
            <p:cNvPr id="6" name="Group 5"/>
            <p:cNvGrpSpPr/>
            <p:nvPr/>
          </p:nvGrpSpPr>
          <p:grpSpPr>
            <a:xfrm>
              <a:off x="1465579" y="-21447"/>
              <a:ext cx="12294980" cy="6957686"/>
              <a:chOff x="1465579" y="-21447"/>
              <a:chExt cx="12294980" cy="695768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30" r="32646"/>
              <a:stretch/>
            </p:blipFill>
            <p:spPr>
              <a:xfrm>
                <a:off x="1465579" y="-13333"/>
                <a:ext cx="3005184" cy="68861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64" r="29877"/>
              <a:stretch/>
            </p:blipFill>
            <p:spPr>
              <a:xfrm>
                <a:off x="7327464" y="-19776"/>
                <a:ext cx="3386329" cy="692658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79" r="33910"/>
              <a:stretch/>
            </p:blipFill>
            <p:spPr>
              <a:xfrm>
                <a:off x="4296228" y="-19728"/>
                <a:ext cx="3120571" cy="6917155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30" r="31979"/>
              <a:stretch/>
            </p:blipFill>
            <p:spPr>
              <a:xfrm>
                <a:off x="10623439" y="-21447"/>
                <a:ext cx="3137120" cy="6957686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-1591417" y="-9331"/>
              <a:ext cx="3157577" cy="6858000"/>
              <a:chOff x="8929395" y="0"/>
              <a:chExt cx="3157577" cy="685800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8929395" y="0"/>
                <a:ext cx="3157577" cy="6858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8929396" y="2367171"/>
                <a:ext cx="2666874" cy="2123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 smtClean="0">
                    <a:solidFill>
                      <a:schemeClr val="bg1"/>
                    </a:solidFill>
                  </a:rPr>
                  <a:t>Patient #1</a:t>
                </a:r>
                <a:endParaRPr lang="en-CA" sz="66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1210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2076931" y="25505"/>
            <a:ext cx="15894531" cy="6895612"/>
            <a:chOff x="-1695931" y="-11256"/>
            <a:chExt cx="15894531" cy="6895612"/>
          </a:xfrm>
        </p:grpSpPr>
        <p:grpSp>
          <p:nvGrpSpPr>
            <p:cNvPr id="6" name="Group 5"/>
            <p:cNvGrpSpPr/>
            <p:nvPr/>
          </p:nvGrpSpPr>
          <p:grpSpPr>
            <a:xfrm>
              <a:off x="1208314" y="-11256"/>
              <a:ext cx="12990286" cy="6895612"/>
              <a:chOff x="1208314" y="-11256"/>
              <a:chExt cx="12990286" cy="6895612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55" r="30111"/>
              <a:stretch/>
            </p:blipFill>
            <p:spPr>
              <a:xfrm>
                <a:off x="1208314" y="3369"/>
                <a:ext cx="3265716" cy="68580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185" r="30247"/>
              <a:stretch/>
            </p:blipFill>
            <p:spPr>
              <a:xfrm>
                <a:off x="7304314" y="-1631"/>
                <a:ext cx="3018972" cy="6850808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26" r="32648"/>
              <a:stretch/>
            </p:blipFill>
            <p:spPr>
              <a:xfrm>
                <a:off x="4343400" y="-1631"/>
                <a:ext cx="3048000" cy="6885987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01" r="24021"/>
              <a:stretch/>
            </p:blipFill>
            <p:spPr>
              <a:xfrm>
                <a:off x="10221686" y="-11256"/>
                <a:ext cx="3976914" cy="6876494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-1695931" y="-9331"/>
              <a:ext cx="2963418" cy="6858000"/>
              <a:chOff x="8929396" y="0"/>
              <a:chExt cx="2963418" cy="6858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8929396" y="0"/>
                <a:ext cx="2963418" cy="6858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929396" y="2367171"/>
                <a:ext cx="2666874" cy="2123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 smtClean="0">
                    <a:solidFill>
                      <a:schemeClr val="bg1"/>
                    </a:solidFill>
                  </a:rPr>
                  <a:t>Patient #2</a:t>
                </a:r>
                <a:endParaRPr lang="en-CA" sz="66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7698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1683341" y="-15055"/>
            <a:ext cx="15617055" cy="6863724"/>
            <a:chOff x="-1670641" y="-15055"/>
            <a:chExt cx="15617055" cy="6863724"/>
          </a:xfrm>
        </p:grpSpPr>
        <p:grpSp>
          <p:nvGrpSpPr>
            <p:cNvPr id="6" name="Group 5"/>
            <p:cNvGrpSpPr/>
            <p:nvPr/>
          </p:nvGrpSpPr>
          <p:grpSpPr>
            <a:xfrm>
              <a:off x="985157" y="-15055"/>
              <a:ext cx="12961257" cy="6862121"/>
              <a:chOff x="1600977" y="-15055"/>
              <a:chExt cx="12961257" cy="6862121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470" r="26973"/>
              <a:stretch/>
            </p:blipFill>
            <p:spPr>
              <a:xfrm>
                <a:off x="1600977" y="-15055"/>
                <a:ext cx="3788229" cy="6862121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76" r="27485"/>
              <a:stretch/>
            </p:blipFill>
            <p:spPr>
              <a:xfrm>
                <a:off x="7798576" y="-15055"/>
                <a:ext cx="3846287" cy="6862121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57" r="34345"/>
              <a:stretch/>
            </p:blipFill>
            <p:spPr>
              <a:xfrm>
                <a:off x="4953777" y="-8959"/>
                <a:ext cx="2989943" cy="6856025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18" r="30482"/>
              <a:stretch/>
            </p:blipFill>
            <p:spPr>
              <a:xfrm>
                <a:off x="11499719" y="0"/>
                <a:ext cx="3062515" cy="6847066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-1670641" y="-9331"/>
              <a:ext cx="2669480" cy="6858000"/>
              <a:chOff x="8929396" y="0"/>
              <a:chExt cx="2669480" cy="6858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8929396" y="0"/>
                <a:ext cx="2669480" cy="6858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929396" y="2367171"/>
                <a:ext cx="2666874" cy="2123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 smtClean="0">
                    <a:solidFill>
                      <a:schemeClr val="bg1"/>
                    </a:solidFill>
                  </a:rPr>
                  <a:t>Patient #3</a:t>
                </a:r>
                <a:endParaRPr lang="en-CA" sz="66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8444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1217738" y="-63240"/>
            <a:ext cx="15906194" cy="6913983"/>
            <a:chOff x="-1433638" y="-53909"/>
            <a:chExt cx="15906194" cy="6913983"/>
          </a:xfrm>
        </p:grpSpPr>
        <p:grpSp>
          <p:nvGrpSpPr>
            <p:cNvPr id="6" name="Group 5"/>
            <p:cNvGrpSpPr/>
            <p:nvPr/>
          </p:nvGrpSpPr>
          <p:grpSpPr>
            <a:xfrm>
              <a:off x="1495407" y="-53909"/>
              <a:ext cx="12977149" cy="6913983"/>
              <a:chOff x="1495407" y="-53909"/>
              <a:chExt cx="12977149" cy="6913983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76" r="32806" b="959"/>
              <a:stretch/>
            </p:blipFill>
            <p:spPr>
              <a:xfrm>
                <a:off x="1495407" y="1744"/>
                <a:ext cx="3210416" cy="685833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105" r="30320"/>
              <a:stretch/>
            </p:blipFill>
            <p:spPr>
              <a:xfrm>
                <a:off x="7923929" y="-53909"/>
                <a:ext cx="3474284" cy="6910929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16" r="28267" b="788"/>
              <a:stretch/>
            </p:blipFill>
            <p:spPr>
              <a:xfrm>
                <a:off x="4501242" y="-6149"/>
                <a:ext cx="3628571" cy="6866223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76" r="28282"/>
              <a:stretch/>
            </p:blipFill>
            <p:spPr>
              <a:xfrm>
                <a:off x="11366499" y="-7549"/>
                <a:ext cx="3106057" cy="6860366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-1433638" y="-9331"/>
              <a:ext cx="3134479" cy="6858000"/>
              <a:chOff x="8929395" y="0"/>
              <a:chExt cx="3134479" cy="6858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8929395" y="0"/>
                <a:ext cx="3134479" cy="6858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929396" y="2367171"/>
                <a:ext cx="2666874" cy="2123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 smtClean="0">
                    <a:solidFill>
                      <a:schemeClr val="bg1"/>
                    </a:solidFill>
                  </a:rPr>
                  <a:t>Patient #4</a:t>
                </a:r>
                <a:endParaRPr lang="en-CA" sz="66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49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2367038" y="-2110622"/>
            <a:ext cx="17937211" cy="30561563"/>
            <a:chOff x="-2367038" y="-2110622"/>
            <a:chExt cx="17937211" cy="30561563"/>
          </a:xfrm>
        </p:grpSpPr>
        <p:grpSp>
          <p:nvGrpSpPr>
            <p:cNvPr id="45" name="Group 44"/>
            <p:cNvGrpSpPr/>
            <p:nvPr/>
          </p:nvGrpSpPr>
          <p:grpSpPr>
            <a:xfrm>
              <a:off x="-2367038" y="-2110622"/>
              <a:ext cx="17911838" cy="30552232"/>
              <a:chOff x="-2367038" y="-2110622"/>
              <a:chExt cx="17911838" cy="30552232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-2366116" y="-2110621"/>
                <a:ext cx="13190292" cy="3139321"/>
                <a:chOff x="-1591416" y="3718679"/>
                <a:chExt cx="13190292" cy="3139321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1087395" y="3718679"/>
                  <a:ext cx="10511481" cy="3139321"/>
                  <a:chOff x="1087395" y="3718679"/>
                  <a:chExt cx="10511481" cy="3139321"/>
                </a:xfrm>
              </p:grpSpPr>
              <p:sp>
                <p:nvSpPr>
                  <p:cNvPr id="5" name="Rectangle 4"/>
                  <p:cNvSpPr/>
                  <p:nvPr/>
                </p:nvSpPr>
                <p:spPr>
                  <a:xfrm>
                    <a:off x="1087395" y="3718679"/>
                    <a:ext cx="10511481" cy="313932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091684" y="3718679"/>
                    <a:ext cx="5253135" cy="31393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6600" dirty="0" smtClean="0">
                        <a:solidFill>
                          <a:schemeClr val="bg1"/>
                        </a:solidFill>
                      </a:rPr>
                      <a:t>CT ground truth with landmarks</a:t>
                    </a:r>
                    <a:endParaRPr lang="en-CA" sz="66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6344819" y="3718679"/>
                    <a:ext cx="5253135" cy="31393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6600" dirty="0" smtClean="0">
                        <a:solidFill>
                          <a:schemeClr val="bg1"/>
                        </a:solidFill>
                      </a:rPr>
                      <a:t>Registered model with error map</a:t>
                    </a:r>
                    <a:endParaRPr lang="en-CA" sz="66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4" name="Rectangle 3"/>
                <p:cNvSpPr/>
                <p:nvPr/>
              </p:nvSpPr>
              <p:spPr>
                <a:xfrm>
                  <a:off x="-1591416" y="3718679"/>
                  <a:ext cx="2669480" cy="312999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-2367038" y="1019369"/>
                <a:ext cx="13190292" cy="6867331"/>
                <a:chOff x="-1591416" y="-9331"/>
                <a:chExt cx="13190292" cy="6867331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1087395" y="0"/>
                  <a:ext cx="10511481" cy="6858000"/>
                  <a:chOff x="1087395" y="0"/>
                  <a:chExt cx="10511481" cy="6858000"/>
                </a:xfrm>
              </p:grpSpPr>
              <p:pic>
                <p:nvPicPr>
                  <p:cNvPr id="13" name="Picture 1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777" r="19986"/>
                  <a:stretch/>
                </p:blipFill>
                <p:spPr>
                  <a:xfrm>
                    <a:off x="1087395" y="0"/>
                    <a:ext cx="2471350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53" r="15603"/>
                  <a:stretch/>
                </p:blipFill>
                <p:spPr>
                  <a:xfrm>
                    <a:off x="6384324" y="0"/>
                    <a:ext cx="2561968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6381"/>
                  <a:stretch/>
                </p:blipFill>
                <p:spPr>
                  <a:xfrm>
                    <a:off x="3558745" y="0"/>
                    <a:ext cx="2825579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439" r="8418"/>
                  <a:stretch/>
                </p:blipFill>
                <p:spPr>
                  <a:xfrm>
                    <a:off x="8946292" y="0"/>
                    <a:ext cx="2652584" cy="685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 9"/>
                <p:cNvGrpSpPr/>
                <p:nvPr/>
              </p:nvGrpSpPr>
              <p:grpSpPr>
                <a:xfrm>
                  <a:off x="-1591416" y="-9331"/>
                  <a:ext cx="2669480" cy="6858000"/>
                  <a:chOff x="8929396" y="0"/>
                  <a:chExt cx="2669480" cy="6858000"/>
                </a:xfrm>
              </p:grpSpPr>
              <p:sp>
                <p:nvSpPr>
                  <p:cNvPr id="11" name="Rectangle 10"/>
                  <p:cNvSpPr/>
                  <p:nvPr/>
                </p:nvSpPr>
                <p:spPr>
                  <a:xfrm>
                    <a:off x="8929396" y="0"/>
                    <a:ext cx="2669480" cy="68580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8929396" y="2367171"/>
                    <a:ext cx="2666874" cy="21236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6600" dirty="0" smtClean="0">
                        <a:solidFill>
                          <a:schemeClr val="bg1"/>
                        </a:solidFill>
                      </a:rPr>
                      <a:t>Patient #1</a:t>
                    </a:r>
                    <a:endParaRPr lang="en-CA" sz="66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sp>
            <p:nvSpPr>
              <p:cNvPr id="44" name="Rectangle 43"/>
              <p:cNvSpPr/>
              <p:nvPr/>
            </p:nvSpPr>
            <p:spPr>
              <a:xfrm>
                <a:off x="10823254" y="-2110622"/>
                <a:ext cx="4721546" cy="305522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0896" y="7924452"/>
              <a:ext cx="4849277" cy="11544301"/>
            </a:xfrm>
            <a:prstGeom prst="rect">
              <a:avLst/>
            </a:prstGeom>
          </p:spPr>
        </p:pic>
        <p:grpSp>
          <p:nvGrpSpPr>
            <p:cNvPr id="47" name="Group 46"/>
            <p:cNvGrpSpPr/>
            <p:nvPr/>
          </p:nvGrpSpPr>
          <p:grpSpPr>
            <a:xfrm>
              <a:off x="-2367038" y="7630107"/>
              <a:ext cx="13269868" cy="6867331"/>
              <a:chOff x="-1695931" y="-9331"/>
              <a:chExt cx="13269868" cy="6867331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981956" y="-9331"/>
                <a:ext cx="10591981" cy="6867331"/>
                <a:chOff x="981956" y="-9331"/>
                <a:chExt cx="10591981" cy="6867331"/>
              </a:xfrm>
            </p:grpSpPr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1956" y="0"/>
                  <a:ext cx="3024853" cy="6858000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224" r="9475"/>
                <a:stretch/>
              </p:blipFill>
              <p:spPr>
                <a:xfrm>
                  <a:off x="6442099" y="-9331"/>
                  <a:ext cx="2677887" cy="6858000"/>
                </a:xfrm>
                <a:prstGeom prst="rect">
                  <a:avLst/>
                </a:prstGeom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100" r="19600"/>
                <a:stretch/>
              </p:blipFill>
              <p:spPr>
                <a:xfrm>
                  <a:off x="4006809" y="0"/>
                  <a:ext cx="2435290" cy="6858000"/>
                </a:xfrm>
                <a:prstGeom prst="rect">
                  <a:avLst/>
                </a:prstGeom>
              </p:spPr>
            </p:pic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069" r="16565"/>
                <a:stretch/>
              </p:blipFill>
              <p:spPr>
                <a:xfrm>
                  <a:off x="9119986" y="0"/>
                  <a:ext cx="2453951" cy="6858000"/>
                </a:xfrm>
                <a:prstGeom prst="rect">
                  <a:avLst/>
                </a:prstGeom>
              </p:spPr>
            </p:pic>
          </p:grpSp>
          <p:grpSp>
            <p:nvGrpSpPr>
              <p:cNvPr id="49" name="Group 48"/>
              <p:cNvGrpSpPr/>
              <p:nvPr/>
            </p:nvGrpSpPr>
            <p:grpSpPr>
              <a:xfrm>
                <a:off x="-1695931" y="-9331"/>
                <a:ext cx="2669480" cy="6858000"/>
                <a:chOff x="8929396" y="0"/>
                <a:chExt cx="2669480" cy="6858000"/>
              </a:xfrm>
            </p:grpSpPr>
            <p:sp>
              <p:nvSpPr>
                <p:cNvPr id="50" name="Rectangle 49"/>
                <p:cNvSpPr/>
                <p:nvPr/>
              </p:nvSpPr>
              <p:spPr>
                <a:xfrm>
                  <a:off x="8929396" y="0"/>
                  <a:ext cx="2669480" cy="6858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8929396" y="2367171"/>
                  <a:ext cx="2666874" cy="212365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6600" dirty="0" smtClean="0">
                      <a:solidFill>
                        <a:schemeClr val="bg1"/>
                      </a:solidFill>
                    </a:rPr>
                    <a:t>Patient #2</a:t>
                  </a:r>
                  <a:endParaRPr lang="en-CA" sz="66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56" name="Group 55"/>
            <p:cNvGrpSpPr/>
            <p:nvPr/>
          </p:nvGrpSpPr>
          <p:grpSpPr>
            <a:xfrm>
              <a:off x="-2367038" y="14478776"/>
              <a:ext cx="13267040" cy="6867331"/>
              <a:chOff x="-1670641" y="-9331"/>
              <a:chExt cx="13267040" cy="6867331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1007707" y="0"/>
                <a:ext cx="10588692" cy="6858000"/>
                <a:chOff x="1623527" y="0"/>
                <a:chExt cx="10588692" cy="6858000"/>
              </a:xfrm>
            </p:grpSpPr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054" r="12688"/>
                <a:stretch/>
              </p:blipFill>
              <p:spPr>
                <a:xfrm>
                  <a:off x="1623527" y="0"/>
                  <a:ext cx="2687216" cy="6858000"/>
                </a:xfrm>
                <a:prstGeom prst="rect">
                  <a:avLst/>
                </a:prstGeom>
              </p:spPr>
            </p:pic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112" r="15066"/>
                <a:stretch/>
              </p:blipFill>
              <p:spPr>
                <a:xfrm>
                  <a:off x="6941199" y="0"/>
                  <a:ext cx="2659224" cy="6858000"/>
                </a:xfrm>
                <a:prstGeom prst="rect">
                  <a:avLst/>
                </a:prstGeom>
              </p:spPr>
            </p:pic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010" r="11592"/>
                <a:stretch/>
              </p:blipFill>
              <p:spPr>
                <a:xfrm>
                  <a:off x="4309967" y="0"/>
                  <a:ext cx="2631232" cy="6858000"/>
                </a:xfrm>
                <a:prstGeom prst="rect">
                  <a:avLst/>
                </a:prstGeom>
              </p:spPr>
            </p:pic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474" r="16346"/>
                <a:stretch/>
              </p:blipFill>
              <p:spPr>
                <a:xfrm>
                  <a:off x="9571655" y="0"/>
                  <a:ext cx="2640564" cy="6858000"/>
                </a:xfrm>
                <a:prstGeom prst="rect">
                  <a:avLst/>
                </a:prstGeom>
              </p:spPr>
            </p:pic>
          </p:grpSp>
          <p:grpSp>
            <p:nvGrpSpPr>
              <p:cNvPr id="58" name="Group 57"/>
              <p:cNvGrpSpPr/>
              <p:nvPr/>
            </p:nvGrpSpPr>
            <p:grpSpPr>
              <a:xfrm>
                <a:off x="-1670641" y="-9331"/>
                <a:ext cx="2669480" cy="6858000"/>
                <a:chOff x="8929396" y="0"/>
                <a:chExt cx="2669480" cy="6858000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8929396" y="0"/>
                  <a:ext cx="2669480" cy="6858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8929396" y="2367171"/>
                  <a:ext cx="2666874" cy="212365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6600" dirty="0" smtClean="0">
                      <a:solidFill>
                        <a:schemeClr val="bg1"/>
                      </a:solidFill>
                    </a:rPr>
                    <a:t>Patient #3</a:t>
                  </a:r>
                  <a:endParaRPr lang="en-CA" sz="66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65" name="Group 64"/>
            <p:cNvGrpSpPr/>
            <p:nvPr/>
          </p:nvGrpSpPr>
          <p:grpSpPr>
            <a:xfrm>
              <a:off x="-2367038" y="21318111"/>
              <a:ext cx="13187464" cy="7132830"/>
              <a:chOff x="-1433637" y="-9334"/>
              <a:chExt cx="12988350" cy="6867334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1240971" y="-9334"/>
                <a:ext cx="10313742" cy="6867334"/>
                <a:chOff x="1240971" y="-9334"/>
                <a:chExt cx="10313742" cy="6867334"/>
              </a:xfrm>
            </p:grpSpPr>
            <p:pic>
              <p:nvPicPr>
                <p:cNvPr id="70" name="Picture 69"/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388" r="19639"/>
                <a:stretch/>
              </p:blipFill>
              <p:spPr>
                <a:xfrm>
                  <a:off x="1240971" y="0"/>
                  <a:ext cx="2621902" cy="6858000"/>
                </a:xfrm>
                <a:prstGeom prst="rect">
                  <a:avLst/>
                </a:prstGeom>
              </p:spPr>
            </p:pic>
            <p:pic>
              <p:nvPicPr>
                <p:cNvPr id="71" name="Picture 70"/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516" r="18998"/>
                <a:stretch/>
              </p:blipFill>
              <p:spPr>
                <a:xfrm>
                  <a:off x="6376222" y="-9334"/>
                  <a:ext cx="2588098" cy="6867333"/>
                </a:xfrm>
                <a:prstGeom prst="rect">
                  <a:avLst/>
                </a:prstGeom>
              </p:spPr>
            </p:pic>
            <p:pic>
              <p:nvPicPr>
                <p:cNvPr id="72" name="Picture 71"/>
                <p:cNvPicPr>
                  <a:picLocks noChangeAspect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600" r="17949"/>
                <a:stretch/>
              </p:blipFill>
              <p:spPr>
                <a:xfrm>
                  <a:off x="3862873" y="-9332"/>
                  <a:ext cx="2513350" cy="6867331"/>
                </a:xfrm>
                <a:prstGeom prst="rect">
                  <a:avLst/>
                </a:prstGeom>
              </p:spPr>
            </p:pic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79" r="14272"/>
                <a:stretch/>
              </p:blipFill>
              <p:spPr>
                <a:xfrm>
                  <a:off x="8960803" y="0"/>
                  <a:ext cx="2593910" cy="6858000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-1433637" y="-9331"/>
                <a:ext cx="2669480" cy="6858000"/>
                <a:chOff x="8929396" y="0"/>
                <a:chExt cx="2669480" cy="6858000"/>
              </a:xfrm>
            </p:grpSpPr>
            <p:sp>
              <p:nvSpPr>
                <p:cNvPr id="68" name="Rectangle 67"/>
                <p:cNvSpPr/>
                <p:nvPr/>
              </p:nvSpPr>
              <p:spPr>
                <a:xfrm>
                  <a:off x="8929396" y="0"/>
                  <a:ext cx="2669480" cy="6858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8929396" y="2367171"/>
                  <a:ext cx="2666874" cy="212365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6600" dirty="0" smtClean="0">
                      <a:solidFill>
                        <a:schemeClr val="bg1"/>
                      </a:solidFill>
                    </a:rPr>
                    <a:t>Patient #4</a:t>
                  </a:r>
                  <a:endParaRPr lang="en-CA" sz="66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4464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-1209368" y="-8112366"/>
            <a:ext cx="20562027" cy="25692443"/>
            <a:chOff x="-1209368" y="-8112366"/>
            <a:chExt cx="20562027" cy="25692443"/>
          </a:xfrm>
        </p:grpSpPr>
        <p:grpSp>
          <p:nvGrpSpPr>
            <p:cNvPr id="31" name="Group 30"/>
            <p:cNvGrpSpPr/>
            <p:nvPr/>
          </p:nvGrpSpPr>
          <p:grpSpPr>
            <a:xfrm>
              <a:off x="-1209368" y="-8112366"/>
              <a:ext cx="20562027" cy="25139535"/>
              <a:chOff x="-1209368" y="-8112366"/>
              <a:chExt cx="20562027" cy="25139535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-1209368" y="-8111613"/>
                <a:ext cx="1946787" cy="2510175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7624738" y="-8112366"/>
                <a:ext cx="1727921" cy="2510175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206476" y="-8112366"/>
                <a:ext cx="17955423" cy="25139535"/>
                <a:chOff x="206476" y="-8112366"/>
                <a:chExt cx="17955423" cy="25139535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206476" y="-8112366"/>
                  <a:ext cx="17469069" cy="25139535"/>
                  <a:chOff x="206476" y="-8112366"/>
                  <a:chExt cx="17469069" cy="25139535"/>
                </a:xfrm>
              </p:grpSpPr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206476" y="-8112366"/>
                    <a:ext cx="17469069" cy="25139535"/>
                    <a:chOff x="206476" y="-8112366"/>
                    <a:chExt cx="17469069" cy="25139535"/>
                  </a:xfrm>
                </p:grpSpPr>
                <p:grpSp>
                  <p:nvGrpSpPr>
                    <p:cNvPr id="11" name="Group 10"/>
                    <p:cNvGrpSpPr/>
                    <p:nvPr/>
                  </p:nvGrpSpPr>
                  <p:grpSpPr>
                    <a:xfrm>
                      <a:off x="206476" y="-5057112"/>
                      <a:ext cx="17469069" cy="22084281"/>
                      <a:chOff x="206476" y="-5057112"/>
                      <a:chExt cx="17469069" cy="22084281"/>
                    </a:xfrm>
                  </p:grpSpPr>
                  <p:grpSp>
                    <p:nvGrpSpPr>
                      <p:cNvPr id="7" name="Group 6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206476" y="-5057112"/>
                        <a:ext cx="13357378" cy="22084281"/>
                        <a:chOff x="206477" y="-5057112"/>
                        <a:chExt cx="10539604" cy="17425545"/>
                      </a:xfrm>
                    </p:grpSpPr>
                    <p:pic>
                      <p:nvPicPr>
                        <p:cNvPr id="2" name="Picture 1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287"/>
                        <a:stretch/>
                      </p:blipFill>
                      <p:spPr>
                        <a:xfrm>
                          <a:off x="444391" y="-5057112"/>
                          <a:ext cx="10042653" cy="454929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" name="Picture 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06477" y="-648014"/>
                          <a:ext cx="10539604" cy="446847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" name="Picture 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06477" y="3688522"/>
                          <a:ext cx="10403328" cy="4468197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" name="Picture 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06477" y="8005349"/>
                          <a:ext cx="10280568" cy="4363084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8" name="Rectangle 7"/>
                      <p:cNvSpPr/>
                      <p:nvPr/>
                    </p:nvSpPr>
                    <p:spPr>
                      <a:xfrm>
                        <a:off x="12953999" y="-5057112"/>
                        <a:ext cx="4721546" cy="22046501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pic>
                    <p:nvPicPr>
                      <p:cNvPr id="9" name="Picture 8"/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826268" y="145149"/>
                        <a:ext cx="4849277" cy="11544301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" name="Group 9"/>
                    <p:cNvGrpSpPr/>
                    <p:nvPr/>
                  </p:nvGrpSpPr>
                  <p:grpSpPr>
                    <a:xfrm>
                      <a:off x="507997" y="-8104118"/>
                      <a:ext cx="13190292" cy="3139321"/>
                      <a:chOff x="-1591416" y="3718679"/>
                      <a:chExt cx="13190292" cy="3139321"/>
                    </a:xfrm>
                  </p:grpSpPr>
                  <p:grpSp>
                    <p:nvGrpSpPr>
                      <p:cNvPr id="12" name="Group 11"/>
                      <p:cNvGrpSpPr/>
                      <p:nvPr/>
                    </p:nvGrpSpPr>
                    <p:grpSpPr>
                      <a:xfrm>
                        <a:off x="1087395" y="3718679"/>
                        <a:ext cx="10511481" cy="3139321"/>
                        <a:chOff x="1087395" y="3718679"/>
                        <a:chExt cx="10511481" cy="3139321"/>
                      </a:xfrm>
                    </p:grpSpPr>
                    <p:sp>
                      <p:nvSpPr>
                        <p:cNvPr id="14" name="Rectangle 13"/>
                        <p:cNvSpPr/>
                        <p:nvPr/>
                      </p:nvSpPr>
                      <p:spPr>
                        <a:xfrm>
                          <a:off x="1087395" y="3718679"/>
                          <a:ext cx="10511481" cy="3139320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  <p:sp>
                      <p:nvSpPr>
                        <p:cNvPr id="15" name="TextBox 14"/>
                        <p:cNvSpPr txBox="1"/>
                        <p:nvPr/>
                      </p:nvSpPr>
                      <p:spPr>
                        <a:xfrm>
                          <a:off x="1091684" y="3718679"/>
                          <a:ext cx="5253135" cy="3139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CA" sz="6600" dirty="0" smtClean="0">
                              <a:solidFill>
                                <a:schemeClr val="bg1"/>
                              </a:solidFill>
                            </a:rPr>
                            <a:t>CT ground truth with landmarks</a:t>
                          </a:r>
                          <a:endParaRPr lang="en-CA" sz="66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6" name="TextBox 15"/>
                        <p:cNvSpPr txBox="1"/>
                        <p:nvPr/>
                      </p:nvSpPr>
                      <p:spPr>
                        <a:xfrm>
                          <a:off x="6344819" y="3718679"/>
                          <a:ext cx="5253135" cy="3139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CA" sz="6600" dirty="0" smtClean="0">
                              <a:solidFill>
                                <a:schemeClr val="bg1"/>
                              </a:solidFill>
                            </a:rPr>
                            <a:t>Registered model with error map</a:t>
                          </a:r>
                          <a:endParaRPr lang="en-CA" sz="66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13" name="Rectangle 12"/>
                      <p:cNvSpPr/>
                      <p:nvPr/>
                    </p:nvSpPr>
                    <p:spPr>
                      <a:xfrm>
                        <a:off x="-1591416" y="3718679"/>
                        <a:ext cx="2669480" cy="312999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13563853" y="-8112366"/>
                      <a:ext cx="4111691" cy="3550760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12953999" y="-1442760"/>
                    <a:ext cx="4721545" cy="13388954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12809291" y="-3093942"/>
                  <a:ext cx="1200329" cy="15416419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spAutoFit/>
                </a:bodyPr>
                <a:lstStyle/>
                <a:p>
                  <a:r>
                    <a:rPr lang="en-CA" sz="6600" dirty="0" smtClean="0">
                      <a:solidFill>
                        <a:schemeClr val="bg1"/>
                      </a:solidFill>
                    </a:rPr>
                    <a:t>Registration to ground truth distance (mm)</a:t>
                  </a:r>
                  <a:endParaRPr lang="en-CA" sz="6600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246"/>
                <a:stretch/>
              </p:blipFill>
              <p:spPr>
                <a:xfrm>
                  <a:off x="15135036" y="-1819043"/>
                  <a:ext cx="3026863" cy="14141520"/>
                </a:xfrm>
                <a:prstGeom prst="rect">
                  <a:avLst/>
                </a:prstGeom>
              </p:spPr>
            </p:pic>
          </p:grpSp>
          <p:sp>
            <p:nvSpPr>
              <p:cNvPr id="25" name="Rectangle 24"/>
              <p:cNvSpPr/>
              <p:nvPr/>
            </p:nvSpPr>
            <p:spPr>
              <a:xfrm>
                <a:off x="14737898" y="-8060689"/>
                <a:ext cx="1411582" cy="249959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5035845" y="4197410"/>
                <a:ext cx="972552" cy="1569660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en-CA" sz="9600" dirty="0" smtClean="0">
                    <a:solidFill>
                      <a:schemeClr val="bg1"/>
                    </a:solidFill>
                  </a:rPr>
                  <a:t>5</a:t>
                </a:r>
                <a:endParaRPr lang="en-CA" sz="9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4354083" y="6591533"/>
                <a:ext cx="1751707" cy="1569660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en-CA" sz="9600" dirty="0" smtClean="0">
                    <a:solidFill>
                      <a:schemeClr val="bg1"/>
                    </a:solidFill>
                  </a:rPr>
                  <a:t>2.5</a:t>
                </a:r>
                <a:endParaRPr lang="en-CA" sz="9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4419693" y="1936146"/>
                <a:ext cx="1751707" cy="1569660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en-CA" sz="9600" dirty="0" smtClean="0">
                    <a:solidFill>
                      <a:schemeClr val="bg1"/>
                    </a:solidFill>
                  </a:rPr>
                  <a:t>7.5</a:t>
                </a:r>
                <a:endParaRPr lang="en-CA" sz="9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4126862" y="-620023"/>
                <a:ext cx="2248101" cy="1569660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en-CA" sz="9600" dirty="0">
                    <a:solidFill>
                      <a:schemeClr val="bg1"/>
                    </a:solidFill>
                  </a:rPr>
                  <a:t>&gt;</a:t>
                </a:r>
                <a:r>
                  <a:rPr lang="en-CA" sz="9600" dirty="0" smtClean="0">
                    <a:solidFill>
                      <a:schemeClr val="bg1"/>
                    </a:solidFill>
                  </a:rPr>
                  <a:t>10</a:t>
                </a:r>
                <a:endParaRPr lang="en-CA" sz="9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5061788" y="9143289"/>
                <a:ext cx="972552" cy="1569660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en-CA" sz="9600" dirty="0" smtClean="0">
                    <a:solidFill>
                      <a:schemeClr val="bg1"/>
                    </a:solidFill>
                  </a:rPr>
                  <a:t>0</a:t>
                </a:r>
                <a:endParaRPr lang="en-CA" sz="9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-1209368" y="16968175"/>
              <a:ext cx="20562027" cy="6119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146809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68</Words>
  <Application>Microsoft Office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Church</dc:creator>
  <cp:lastModifiedBy>Ben Church</cp:lastModifiedBy>
  <cp:revision>18</cp:revision>
  <dcterms:created xsi:type="dcterms:W3CDTF">2016-11-15T16:38:24Z</dcterms:created>
  <dcterms:modified xsi:type="dcterms:W3CDTF">2017-01-03T17:11:48Z</dcterms:modified>
</cp:coreProperties>
</file>